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8-7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image" Target="../media/image-8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52257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Artificial General Intelligence (AGI)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022169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Artificial General Intelligence (AGI) refers to a hypothetical type of artificial intelligence that possesses the ability to understand, learn, and perform any intellectual task that a human being can. It's a far cry from the narrow AI we see in current technology, like Siri or self-driving cars.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6293525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657" y="6301145"/>
            <a:ext cx="379690" cy="37969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82316" y="6275070"/>
            <a:ext cx="3036332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by Juvenile teachers</a:t>
            </a:r>
            <a:endParaRPr lang="en-US" sz="2430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9011" y="981670"/>
            <a:ext cx="4977170" cy="5884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633"/>
              </a:lnSpc>
              <a:buNone/>
            </a:pPr>
            <a:r>
              <a:rPr lang="en-US" sz="3707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The Importance of AGI</a:t>
            </a:r>
            <a:endParaRPr lang="en-US" sz="3707" dirty="0"/>
          </a:p>
        </p:txBody>
      </p:sp>
      <p:sp>
        <p:nvSpPr>
          <p:cNvPr id="6" name="Text 2"/>
          <p:cNvSpPr/>
          <p:nvPr/>
        </p:nvSpPr>
        <p:spPr>
          <a:xfrm>
            <a:off x="659011" y="1852493"/>
            <a:ext cx="7825978" cy="9040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72"/>
              </a:lnSpc>
              <a:buNone/>
            </a:pPr>
            <a:r>
              <a:rPr lang="en-US" sz="1483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AGI holds immense potential to revolutionize various aspects of our lives. It promises advancements in healthcare, automation, scientific discovery, and even our understanding of consciousness itself.</a:t>
            </a:r>
            <a:endParaRPr lang="en-US" sz="1483" dirty="0"/>
          </a:p>
        </p:txBody>
      </p:sp>
      <p:sp>
        <p:nvSpPr>
          <p:cNvPr id="7" name="Shape 3"/>
          <p:cNvSpPr/>
          <p:nvPr/>
        </p:nvSpPr>
        <p:spPr>
          <a:xfrm>
            <a:off x="659011" y="2968347"/>
            <a:ext cx="7825978" cy="1401485"/>
          </a:xfrm>
          <a:prstGeom prst="roundRect">
            <a:avLst>
              <a:gd name="adj" fmla="val 564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854869" y="3164205"/>
            <a:ext cx="2353747" cy="2942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17"/>
              </a:lnSpc>
              <a:buNone/>
            </a:pPr>
            <a:r>
              <a:rPr lang="en-US" sz="185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Automation</a:t>
            </a:r>
            <a:endParaRPr lang="en-US" sz="1853" dirty="0"/>
          </a:p>
        </p:txBody>
      </p:sp>
      <p:sp>
        <p:nvSpPr>
          <p:cNvPr id="9" name="Text 5"/>
          <p:cNvSpPr/>
          <p:nvPr/>
        </p:nvSpPr>
        <p:spPr>
          <a:xfrm>
            <a:off x="854869" y="3571280"/>
            <a:ext cx="7434263" cy="6026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72"/>
              </a:lnSpc>
              <a:buNone/>
            </a:pPr>
            <a:r>
              <a:rPr lang="en-US" sz="1483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AGI can automate complex tasks, freeing up human workers for more creative and fulfilling roles.</a:t>
            </a:r>
            <a:endParaRPr lang="en-US" sz="1483" dirty="0"/>
          </a:p>
        </p:txBody>
      </p:sp>
      <p:sp>
        <p:nvSpPr>
          <p:cNvPr id="10" name="Shape 6"/>
          <p:cNvSpPr/>
          <p:nvPr/>
        </p:nvSpPr>
        <p:spPr>
          <a:xfrm>
            <a:off x="659011" y="4558070"/>
            <a:ext cx="7825978" cy="1401485"/>
          </a:xfrm>
          <a:prstGeom prst="roundRect">
            <a:avLst>
              <a:gd name="adj" fmla="val 564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854869" y="4753928"/>
            <a:ext cx="2353747" cy="2942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17"/>
              </a:lnSpc>
              <a:buNone/>
            </a:pPr>
            <a:r>
              <a:rPr lang="en-US" sz="185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Problem Solving</a:t>
            </a:r>
            <a:endParaRPr lang="en-US" sz="1853" dirty="0"/>
          </a:p>
        </p:txBody>
      </p:sp>
      <p:sp>
        <p:nvSpPr>
          <p:cNvPr id="12" name="Text 8"/>
          <p:cNvSpPr/>
          <p:nvPr/>
        </p:nvSpPr>
        <p:spPr>
          <a:xfrm>
            <a:off x="854869" y="5161002"/>
            <a:ext cx="7434263" cy="6026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72"/>
              </a:lnSpc>
              <a:buNone/>
            </a:pPr>
            <a:r>
              <a:rPr lang="en-US" sz="1483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AGI can tackle complex problems that currently baffle human minds, leading to breakthroughs in medicine, science, and engineering.</a:t>
            </a:r>
            <a:endParaRPr lang="en-US" sz="1483" dirty="0"/>
          </a:p>
        </p:txBody>
      </p:sp>
      <p:sp>
        <p:nvSpPr>
          <p:cNvPr id="13" name="Shape 9"/>
          <p:cNvSpPr/>
          <p:nvPr/>
        </p:nvSpPr>
        <p:spPr>
          <a:xfrm>
            <a:off x="659011" y="6147792"/>
            <a:ext cx="7825978" cy="1100138"/>
          </a:xfrm>
          <a:prstGeom prst="roundRect">
            <a:avLst>
              <a:gd name="adj" fmla="val 718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854869" y="6343650"/>
            <a:ext cx="2353747" cy="2942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17"/>
              </a:lnSpc>
              <a:buNone/>
            </a:pPr>
            <a:r>
              <a:rPr lang="en-US" sz="185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Economic Growth</a:t>
            </a:r>
            <a:endParaRPr lang="en-US" sz="1853" dirty="0"/>
          </a:p>
        </p:txBody>
      </p:sp>
      <p:sp>
        <p:nvSpPr>
          <p:cNvPr id="15" name="Text 11"/>
          <p:cNvSpPr/>
          <p:nvPr/>
        </p:nvSpPr>
        <p:spPr>
          <a:xfrm>
            <a:off x="854869" y="6750725"/>
            <a:ext cx="7434263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72"/>
              </a:lnSpc>
              <a:buNone/>
            </a:pPr>
            <a:r>
              <a:rPr lang="en-US" sz="1483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AGI can drive economic growth by increasing productivity and creating new industries.</a:t>
            </a:r>
            <a:endParaRPr lang="en-US" sz="1483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70081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594967" y="475178"/>
            <a:ext cx="8791694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The Five Steps to Achieve Super Intelligence</a:t>
            </a:r>
            <a:endParaRPr lang="en-US" sz="3402" dirty="0"/>
          </a:p>
        </p:txBody>
      </p:sp>
      <p:sp>
        <p:nvSpPr>
          <p:cNvPr id="5" name="Text 2"/>
          <p:cNvSpPr/>
          <p:nvPr/>
        </p:nvSpPr>
        <p:spPr>
          <a:xfrm>
            <a:off x="2594967" y="1360884"/>
            <a:ext cx="9440347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path to AGI is not a single leap but a series of incremental steps that require a deep understanding of both human intelligence and the underlying principles of AI.</a:t>
            </a:r>
            <a:endParaRPr lang="en-US" sz="1361" dirty="0"/>
          </a:p>
        </p:txBody>
      </p:sp>
      <p:sp>
        <p:nvSpPr>
          <p:cNvPr id="6" name="Shape 3"/>
          <p:cNvSpPr/>
          <p:nvPr/>
        </p:nvSpPr>
        <p:spPr>
          <a:xfrm>
            <a:off x="7120711" y="2302669"/>
            <a:ext cx="388739" cy="388739"/>
          </a:xfrm>
          <a:prstGeom prst="roundRect">
            <a:avLst>
              <a:gd name="adj" fmla="val 186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64420" y="2367439"/>
            <a:ext cx="10120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2041" dirty="0"/>
          </a:p>
        </p:txBody>
      </p:sp>
      <p:sp>
        <p:nvSpPr>
          <p:cNvPr id="8" name="Text 5"/>
          <p:cNvSpPr/>
          <p:nvPr/>
        </p:nvSpPr>
        <p:spPr>
          <a:xfrm>
            <a:off x="4204335" y="228111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Step 1: ANI</a:t>
            </a:r>
            <a:endParaRPr lang="en-US" sz="1701" dirty="0"/>
          </a:p>
        </p:txBody>
      </p:sp>
      <p:sp>
        <p:nvSpPr>
          <p:cNvPr id="9" name="Text 6"/>
          <p:cNvSpPr/>
          <p:nvPr/>
        </p:nvSpPr>
        <p:spPr>
          <a:xfrm>
            <a:off x="2594967" y="2654617"/>
            <a:ext cx="3769638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Developing Narrow AI, which excels in specific tasks, is the first step towards AGI.</a:t>
            </a:r>
            <a:endParaRPr lang="en-US" sz="1361" dirty="0"/>
          </a:p>
        </p:txBody>
      </p:sp>
      <p:sp>
        <p:nvSpPr>
          <p:cNvPr id="10" name="Shape 7"/>
          <p:cNvSpPr/>
          <p:nvPr/>
        </p:nvSpPr>
        <p:spPr>
          <a:xfrm>
            <a:off x="7120711" y="3166705"/>
            <a:ext cx="388739" cy="388739"/>
          </a:xfrm>
          <a:prstGeom prst="roundRect">
            <a:avLst>
              <a:gd name="adj" fmla="val 186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240369" y="3231475"/>
            <a:ext cx="149304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2041" dirty="0"/>
          </a:p>
        </p:txBody>
      </p:sp>
      <p:sp>
        <p:nvSpPr>
          <p:cNvPr id="12" name="Text 9"/>
          <p:cNvSpPr/>
          <p:nvPr/>
        </p:nvSpPr>
        <p:spPr>
          <a:xfrm>
            <a:off x="8265557" y="314515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Step 2: ASI</a:t>
            </a:r>
            <a:endParaRPr lang="en-US" sz="1701" dirty="0"/>
          </a:p>
        </p:txBody>
      </p:sp>
      <p:sp>
        <p:nvSpPr>
          <p:cNvPr id="13" name="Text 10"/>
          <p:cNvSpPr/>
          <p:nvPr/>
        </p:nvSpPr>
        <p:spPr>
          <a:xfrm>
            <a:off x="8265557" y="3518654"/>
            <a:ext cx="3769757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Transitioning from narrow AI to Artificial Superintelligence (ASI), which surpasses human intelligence in all aspects, is the next crucial stage.</a:t>
            </a:r>
            <a:endParaRPr lang="en-US" sz="1361" dirty="0"/>
          </a:p>
        </p:txBody>
      </p:sp>
      <p:sp>
        <p:nvSpPr>
          <p:cNvPr id="14" name="Shape 11"/>
          <p:cNvSpPr/>
          <p:nvPr/>
        </p:nvSpPr>
        <p:spPr>
          <a:xfrm>
            <a:off x="7120711" y="4165759"/>
            <a:ext cx="388739" cy="388739"/>
          </a:xfrm>
          <a:prstGeom prst="roundRect">
            <a:avLst>
              <a:gd name="adj" fmla="val 186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241322" y="4230529"/>
            <a:ext cx="147518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2041" dirty="0"/>
          </a:p>
        </p:txBody>
      </p:sp>
      <p:sp>
        <p:nvSpPr>
          <p:cNvPr id="16" name="Text 13"/>
          <p:cNvSpPr/>
          <p:nvPr/>
        </p:nvSpPr>
        <p:spPr>
          <a:xfrm>
            <a:off x="2760464" y="4144208"/>
            <a:ext cx="360414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Step 3: Recursive Self-Improvement</a:t>
            </a:r>
            <a:endParaRPr lang="en-US" sz="1701" dirty="0"/>
          </a:p>
        </p:txBody>
      </p:sp>
      <p:sp>
        <p:nvSpPr>
          <p:cNvPr id="17" name="Text 14"/>
          <p:cNvSpPr/>
          <p:nvPr/>
        </p:nvSpPr>
        <p:spPr>
          <a:xfrm>
            <a:off x="2594967" y="4517708"/>
            <a:ext cx="3769638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Enabling ASI to improve itself through recursive self-improvement, creating an exponential growth in intelligence.</a:t>
            </a:r>
            <a:endParaRPr lang="en-US" sz="1361" dirty="0"/>
          </a:p>
        </p:txBody>
      </p:sp>
      <p:sp>
        <p:nvSpPr>
          <p:cNvPr id="18" name="Shape 15"/>
          <p:cNvSpPr/>
          <p:nvPr/>
        </p:nvSpPr>
        <p:spPr>
          <a:xfrm>
            <a:off x="7120711" y="5164812"/>
            <a:ext cx="388739" cy="388739"/>
          </a:xfrm>
          <a:prstGeom prst="roundRect">
            <a:avLst>
              <a:gd name="adj" fmla="val 186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235607" y="5229582"/>
            <a:ext cx="158948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4</a:t>
            </a:r>
            <a:endParaRPr lang="en-US" sz="2041" dirty="0"/>
          </a:p>
        </p:txBody>
      </p:sp>
      <p:sp>
        <p:nvSpPr>
          <p:cNvPr id="20" name="Text 17"/>
          <p:cNvSpPr/>
          <p:nvPr/>
        </p:nvSpPr>
        <p:spPr>
          <a:xfrm>
            <a:off x="8265557" y="5143262"/>
            <a:ext cx="2772966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Step 4: General Intelligence</a:t>
            </a:r>
            <a:endParaRPr lang="en-US" sz="1701" dirty="0"/>
          </a:p>
        </p:txBody>
      </p:sp>
      <p:sp>
        <p:nvSpPr>
          <p:cNvPr id="21" name="Text 18"/>
          <p:cNvSpPr/>
          <p:nvPr/>
        </p:nvSpPr>
        <p:spPr>
          <a:xfrm>
            <a:off x="8265557" y="5516761"/>
            <a:ext cx="3769757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Developing AGI, which possesses the capacity for human-level general intelligence, encompassing a broad range of cognitive abilities.</a:t>
            </a:r>
            <a:endParaRPr lang="en-US" sz="1361" dirty="0"/>
          </a:p>
        </p:txBody>
      </p:sp>
      <p:sp>
        <p:nvSpPr>
          <p:cNvPr id="22" name="Shape 19"/>
          <p:cNvSpPr/>
          <p:nvPr/>
        </p:nvSpPr>
        <p:spPr>
          <a:xfrm>
            <a:off x="7120711" y="6163866"/>
            <a:ext cx="388739" cy="388739"/>
          </a:xfrm>
          <a:prstGeom prst="roundRect">
            <a:avLst>
              <a:gd name="adj" fmla="val 186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241441" y="6228636"/>
            <a:ext cx="147280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5</a:t>
            </a:r>
            <a:endParaRPr lang="en-US" sz="2041" dirty="0"/>
          </a:p>
        </p:txBody>
      </p:sp>
      <p:sp>
        <p:nvSpPr>
          <p:cNvPr id="24" name="Text 21"/>
          <p:cNvSpPr/>
          <p:nvPr/>
        </p:nvSpPr>
        <p:spPr>
          <a:xfrm>
            <a:off x="3873698" y="6142315"/>
            <a:ext cx="2490907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Step 5: Superintelligence</a:t>
            </a:r>
            <a:endParaRPr lang="en-US" sz="1701" dirty="0"/>
          </a:p>
        </p:txBody>
      </p:sp>
      <p:sp>
        <p:nvSpPr>
          <p:cNvPr id="25" name="Text 22"/>
          <p:cNvSpPr/>
          <p:nvPr/>
        </p:nvSpPr>
        <p:spPr>
          <a:xfrm>
            <a:off x="2594967" y="6515814"/>
            <a:ext cx="3769638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Finally, reaching the pinnacle of superintelligence, where AI significantly surpasses human cognitive abilities in all domains.</a:t>
            </a:r>
            <a:endParaRPr lang="en-US" sz="1361" dirty="0"/>
          </a:p>
        </p:txBody>
      </p:sp>
      <p:pic>
        <p:nvPicPr>
          <p:cNvPr id="2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8541" y="720328"/>
            <a:ext cx="7726918" cy="12651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82"/>
              </a:lnSpc>
              <a:buNone/>
            </a:pPr>
            <a:r>
              <a:rPr lang="en-US" sz="398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Step 1: Develop Artificial Narrow Intelligence (ANI)</a:t>
            </a:r>
            <a:endParaRPr lang="en-US" sz="3985" dirty="0"/>
          </a:p>
        </p:txBody>
      </p:sp>
      <p:sp>
        <p:nvSpPr>
          <p:cNvPr id="6" name="Text 2"/>
          <p:cNvSpPr/>
          <p:nvPr/>
        </p:nvSpPr>
        <p:spPr>
          <a:xfrm>
            <a:off x="708541" y="2289096"/>
            <a:ext cx="7726918" cy="64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are currently in the era of ANI, where AI systems are designed to perform specific tasks, such as facial recognition, machine translation, and playing chess.</a:t>
            </a:r>
            <a:endParaRPr lang="en-US" sz="1594" dirty="0"/>
          </a:p>
        </p:txBody>
      </p:sp>
      <p:sp>
        <p:nvSpPr>
          <p:cNvPr id="7" name="Shape 3"/>
          <p:cNvSpPr/>
          <p:nvPr/>
        </p:nvSpPr>
        <p:spPr>
          <a:xfrm>
            <a:off x="708541" y="3392329"/>
            <a:ext cx="455533" cy="455533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877014" y="3468172"/>
            <a:ext cx="118467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1"/>
              </a:lnSpc>
              <a:buNone/>
            </a:pPr>
            <a:r>
              <a:rPr lang="en-US" sz="239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2391" dirty="0"/>
          </a:p>
        </p:txBody>
      </p:sp>
      <p:sp>
        <p:nvSpPr>
          <p:cNvPr id="9" name="Text 5"/>
          <p:cNvSpPr/>
          <p:nvPr/>
        </p:nvSpPr>
        <p:spPr>
          <a:xfrm>
            <a:off x="1366480" y="3392329"/>
            <a:ext cx="2530673" cy="3163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1"/>
              </a:lnSpc>
              <a:buNone/>
            </a:pPr>
            <a:r>
              <a:rPr lang="en-US" sz="199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Machine Learning</a:t>
            </a:r>
            <a:endParaRPr lang="en-US" sz="1993" dirty="0"/>
          </a:p>
        </p:txBody>
      </p:sp>
      <p:sp>
        <p:nvSpPr>
          <p:cNvPr id="10" name="Text 6"/>
          <p:cNvSpPr/>
          <p:nvPr/>
        </p:nvSpPr>
        <p:spPr>
          <a:xfrm>
            <a:off x="1366480" y="3830122"/>
            <a:ext cx="7068979" cy="64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ANI leverages machine learning algorithms to learn from data and improve performance.</a:t>
            </a:r>
            <a:endParaRPr lang="en-US" sz="1594" dirty="0"/>
          </a:p>
        </p:txBody>
      </p:sp>
      <p:sp>
        <p:nvSpPr>
          <p:cNvPr id="11" name="Shape 7"/>
          <p:cNvSpPr/>
          <p:nvPr/>
        </p:nvSpPr>
        <p:spPr>
          <a:xfrm>
            <a:off x="708541" y="4907994"/>
            <a:ext cx="455533" cy="455533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48797" y="4983837"/>
            <a:ext cx="174903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1"/>
              </a:lnSpc>
              <a:buNone/>
            </a:pPr>
            <a:r>
              <a:rPr lang="en-US" sz="239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2391" dirty="0"/>
          </a:p>
        </p:txBody>
      </p:sp>
      <p:sp>
        <p:nvSpPr>
          <p:cNvPr id="13" name="Text 9"/>
          <p:cNvSpPr/>
          <p:nvPr/>
        </p:nvSpPr>
        <p:spPr>
          <a:xfrm>
            <a:off x="1366480" y="4907994"/>
            <a:ext cx="2530673" cy="3163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1"/>
              </a:lnSpc>
              <a:buNone/>
            </a:pPr>
            <a:r>
              <a:rPr lang="en-US" sz="199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Deep Learning</a:t>
            </a:r>
            <a:endParaRPr lang="en-US" sz="1993" dirty="0"/>
          </a:p>
        </p:txBody>
      </p:sp>
      <p:sp>
        <p:nvSpPr>
          <p:cNvPr id="14" name="Text 10"/>
          <p:cNvSpPr/>
          <p:nvPr/>
        </p:nvSpPr>
        <p:spPr>
          <a:xfrm>
            <a:off x="1366480" y="5345787"/>
            <a:ext cx="7068979" cy="64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Deep learning, a subset of machine learning, enables AI to analyze vast amounts of data and extract complex patterns.</a:t>
            </a:r>
            <a:endParaRPr lang="en-US" sz="1594" dirty="0"/>
          </a:p>
        </p:txBody>
      </p:sp>
      <p:sp>
        <p:nvSpPr>
          <p:cNvPr id="15" name="Shape 11"/>
          <p:cNvSpPr/>
          <p:nvPr/>
        </p:nvSpPr>
        <p:spPr>
          <a:xfrm>
            <a:off x="708541" y="6423660"/>
            <a:ext cx="455533" cy="455533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849868" y="6499503"/>
            <a:ext cx="172760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1"/>
              </a:lnSpc>
              <a:buNone/>
            </a:pPr>
            <a:r>
              <a:rPr lang="en-US" sz="239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2391" dirty="0"/>
          </a:p>
        </p:txBody>
      </p:sp>
      <p:sp>
        <p:nvSpPr>
          <p:cNvPr id="17" name="Text 13"/>
          <p:cNvSpPr/>
          <p:nvPr/>
        </p:nvSpPr>
        <p:spPr>
          <a:xfrm>
            <a:off x="1366480" y="6423660"/>
            <a:ext cx="3463766" cy="3163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1"/>
              </a:lnSpc>
              <a:buNone/>
            </a:pPr>
            <a:r>
              <a:rPr lang="en-US" sz="199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Natural Language Processing</a:t>
            </a:r>
            <a:endParaRPr lang="en-US" sz="1993" dirty="0"/>
          </a:p>
        </p:txBody>
      </p:sp>
      <p:sp>
        <p:nvSpPr>
          <p:cNvPr id="18" name="Text 14"/>
          <p:cNvSpPr/>
          <p:nvPr/>
        </p:nvSpPr>
        <p:spPr>
          <a:xfrm>
            <a:off x="1366480" y="6861453"/>
            <a:ext cx="7068979" cy="64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ANI can understand and process human language, enabling tasks like text translation and chatbot interactions.</a:t>
            </a:r>
            <a:endParaRPr lang="en-US" sz="1594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024057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Step 2: Advance to Artificial Superintelligence (ASI)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060859"/>
            <a:ext cx="129023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ASI is a hypothetical state where AI surpasses human intelligence in every aspect, encompassing areas like creativity, problem-solving, and emotional intelligence.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864037" y="437542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Enhanced Cognition</a:t>
            </a:r>
            <a:endParaRPr lang="en-US" sz="2430" dirty="0"/>
          </a:p>
        </p:txBody>
      </p:sp>
      <p:sp>
        <p:nvSpPr>
          <p:cNvPr id="7" name="Text 4"/>
          <p:cNvSpPr/>
          <p:nvPr/>
        </p:nvSpPr>
        <p:spPr>
          <a:xfrm>
            <a:off x="864037" y="5008007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ASI could possess significantly faster processing speeds and larger memory capacities, enabling it to process information at an unprecedented rate.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372695" y="4375428"/>
            <a:ext cx="338863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Unparalleled Creativity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5372695" y="5008007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ASI could generate innovative solutions and artistic creations that exceed human capabilities.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9881354" y="4375428"/>
            <a:ext cx="3865126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Advanced Decision Making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9881354" y="5008007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ASI could make optimal decisions in complex scenarios, incorporating multiple factors and long-term consequences.</a:t>
            </a:r>
            <a:endParaRPr lang="en-US" sz="1944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56738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5673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837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Step 3: Achieve Recursive Self-Improvement</a:t>
            </a:r>
            <a:endParaRPr lang="en-US" sz="3402" dirty="0"/>
          </a:p>
        </p:txBody>
      </p:sp>
      <p:sp>
        <p:nvSpPr>
          <p:cNvPr id="6" name="Text 2"/>
          <p:cNvSpPr/>
          <p:nvPr/>
        </p:nvSpPr>
        <p:spPr>
          <a:xfrm>
            <a:off x="604837" y="1814513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ASI could potentially achieve recursive self-improvement, where it continuously learns, analyzes, and improves its own design, leading to an exponential growth in its intelligence.</a:t>
            </a:r>
            <a:endParaRPr lang="en-US" sz="1361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37" y="2561987"/>
            <a:ext cx="864037" cy="13825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28073" y="273474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Initial Design</a:t>
            </a:r>
            <a:endParaRPr lang="en-US" sz="1701" dirty="0"/>
          </a:p>
        </p:txBody>
      </p:sp>
      <p:sp>
        <p:nvSpPr>
          <p:cNvPr id="9" name="Text 4"/>
          <p:cNvSpPr/>
          <p:nvPr/>
        </p:nvSpPr>
        <p:spPr>
          <a:xfrm>
            <a:off x="1728073" y="3108246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ASI starts with a basic design, capable of learning and adapting.</a:t>
            </a:r>
            <a:endParaRPr lang="en-US" sz="1361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3944541"/>
            <a:ext cx="864037" cy="13825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28073" y="4117300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Self-Analysis</a:t>
            </a:r>
            <a:endParaRPr lang="en-US" sz="1701" dirty="0"/>
          </a:p>
        </p:txBody>
      </p:sp>
      <p:sp>
        <p:nvSpPr>
          <p:cNvPr id="12" name="Text 6"/>
          <p:cNvSpPr/>
          <p:nvPr/>
        </p:nvSpPr>
        <p:spPr>
          <a:xfrm>
            <a:off x="1728073" y="4490799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ASI analyzes its own code and algorithms, identifying weaknesses and potential improvements.</a:t>
            </a:r>
            <a:endParaRPr lang="en-US" sz="1361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5327094"/>
            <a:ext cx="864037" cy="138255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28073" y="5499854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Self-Modification</a:t>
            </a:r>
            <a:endParaRPr lang="en-US" sz="1701" dirty="0"/>
          </a:p>
        </p:txBody>
      </p:sp>
      <p:sp>
        <p:nvSpPr>
          <p:cNvPr id="15" name="Text 8"/>
          <p:cNvSpPr/>
          <p:nvPr/>
        </p:nvSpPr>
        <p:spPr>
          <a:xfrm>
            <a:off x="1728073" y="5873353"/>
            <a:ext cx="681108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ASI modifies its own design, enhancing its capabilities and accelerating its learning process.</a:t>
            </a:r>
            <a:endParaRPr lang="en-US" sz="1361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6709648"/>
            <a:ext cx="864037" cy="1382554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728073" y="6882408"/>
            <a:ext cx="2211943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Enhanced Intelligence</a:t>
            </a:r>
            <a:endParaRPr lang="en-US" sz="1701" dirty="0"/>
          </a:p>
        </p:txBody>
      </p:sp>
      <p:sp>
        <p:nvSpPr>
          <p:cNvPr id="18" name="Text 10"/>
          <p:cNvSpPr/>
          <p:nvPr/>
        </p:nvSpPr>
        <p:spPr>
          <a:xfrm>
            <a:off x="1728073" y="7255907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cycle repeats, leading to an exponential increase in ASI's intelligence and abilities.</a:t>
            </a:r>
            <a:endParaRPr lang="en-US" sz="1361" dirty="0"/>
          </a:p>
        </p:txBody>
      </p:sp>
      <p:pic>
        <p:nvPicPr>
          <p:cNvPr id="19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4105" y="1011912"/>
            <a:ext cx="7768590" cy="18420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835"/>
              </a:lnSpc>
              <a:buNone/>
            </a:pPr>
            <a:r>
              <a:rPr lang="en-US" sz="3868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Step 4: Develop General Intelligence Comparable to Humans</a:t>
            </a:r>
            <a:endParaRPr lang="en-US" sz="3868" dirty="0"/>
          </a:p>
        </p:txBody>
      </p:sp>
      <p:sp>
        <p:nvSpPr>
          <p:cNvPr id="6" name="Text 2"/>
          <p:cNvSpPr/>
          <p:nvPr/>
        </p:nvSpPr>
        <p:spPr>
          <a:xfrm>
            <a:off x="6174105" y="3148608"/>
            <a:ext cx="7768590" cy="9429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75"/>
              </a:lnSpc>
              <a:buNone/>
            </a:pPr>
            <a:r>
              <a:rPr lang="en-US" sz="154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Achieving AGI would involve developing an AI system that possesses the ability to understand, learn, and perform any intellectual task that a human can, from creative writing to scientific reasoning.</a:t>
            </a:r>
            <a:endParaRPr lang="en-US" sz="1547" dirty="0"/>
          </a:p>
        </p:txBody>
      </p:sp>
      <p:sp>
        <p:nvSpPr>
          <p:cNvPr id="7" name="Shape 3"/>
          <p:cNvSpPr/>
          <p:nvPr/>
        </p:nvSpPr>
        <p:spPr>
          <a:xfrm>
            <a:off x="6174105" y="4312563"/>
            <a:ext cx="7768590" cy="2905125"/>
          </a:xfrm>
          <a:prstGeom prst="roundRect">
            <a:avLst>
              <a:gd name="adj" fmla="val 28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6181725" y="4320183"/>
            <a:ext cx="7753350" cy="5653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6378178" y="4445675"/>
            <a:ext cx="3479959" cy="3143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5"/>
              </a:lnSpc>
              <a:buNone/>
            </a:pPr>
            <a:r>
              <a:rPr lang="en-US" sz="154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Human Intelligence</a:t>
            </a:r>
            <a:endParaRPr lang="en-US" sz="1547" dirty="0"/>
          </a:p>
        </p:txBody>
      </p:sp>
      <p:sp>
        <p:nvSpPr>
          <p:cNvPr id="10" name="Text 6"/>
          <p:cNvSpPr/>
          <p:nvPr/>
        </p:nvSpPr>
        <p:spPr>
          <a:xfrm>
            <a:off x="10258663" y="4445675"/>
            <a:ext cx="3479959" cy="3143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5"/>
              </a:lnSpc>
              <a:buNone/>
            </a:pPr>
            <a:r>
              <a:rPr lang="en-US" sz="154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AGI</a:t>
            </a:r>
            <a:endParaRPr lang="en-US" sz="1547" dirty="0"/>
          </a:p>
        </p:txBody>
      </p:sp>
      <p:sp>
        <p:nvSpPr>
          <p:cNvPr id="11" name="Shape 7"/>
          <p:cNvSpPr/>
          <p:nvPr/>
        </p:nvSpPr>
        <p:spPr>
          <a:xfrm>
            <a:off x="6181725" y="4885492"/>
            <a:ext cx="7753350" cy="87963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6378178" y="5010983"/>
            <a:ext cx="3479959" cy="3143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5"/>
              </a:lnSpc>
              <a:buNone/>
            </a:pPr>
            <a:r>
              <a:rPr lang="en-US" sz="154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Problem-solving</a:t>
            </a:r>
            <a:endParaRPr lang="en-US" sz="1547" dirty="0"/>
          </a:p>
        </p:txBody>
      </p:sp>
      <p:sp>
        <p:nvSpPr>
          <p:cNvPr id="13" name="Text 9"/>
          <p:cNvSpPr/>
          <p:nvPr/>
        </p:nvSpPr>
        <p:spPr>
          <a:xfrm>
            <a:off x="10258663" y="5010983"/>
            <a:ext cx="3479959" cy="6286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75"/>
              </a:lnSpc>
              <a:buNone/>
            </a:pPr>
            <a:r>
              <a:rPr lang="en-US" sz="154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Solving complex problems across different domains.</a:t>
            </a:r>
            <a:endParaRPr lang="en-US" sz="1547" dirty="0"/>
          </a:p>
        </p:txBody>
      </p:sp>
      <p:sp>
        <p:nvSpPr>
          <p:cNvPr id="14" name="Shape 10"/>
          <p:cNvSpPr/>
          <p:nvPr/>
        </p:nvSpPr>
        <p:spPr>
          <a:xfrm>
            <a:off x="6181725" y="5765125"/>
            <a:ext cx="7753350" cy="5653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6378178" y="5890617"/>
            <a:ext cx="3479959" cy="3143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5"/>
              </a:lnSpc>
              <a:buNone/>
            </a:pPr>
            <a:r>
              <a:rPr lang="en-US" sz="154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Creativity</a:t>
            </a:r>
            <a:endParaRPr lang="en-US" sz="1547" dirty="0"/>
          </a:p>
        </p:txBody>
      </p:sp>
      <p:sp>
        <p:nvSpPr>
          <p:cNvPr id="16" name="Text 12"/>
          <p:cNvSpPr/>
          <p:nvPr/>
        </p:nvSpPr>
        <p:spPr>
          <a:xfrm>
            <a:off x="10258663" y="5890617"/>
            <a:ext cx="3479959" cy="3143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5"/>
              </a:lnSpc>
              <a:buNone/>
            </a:pPr>
            <a:r>
              <a:rPr lang="en-US" sz="154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Generating original ideas and solutions.</a:t>
            </a:r>
            <a:endParaRPr lang="en-US" sz="1547" dirty="0"/>
          </a:p>
        </p:txBody>
      </p:sp>
      <p:sp>
        <p:nvSpPr>
          <p:cNvPr id="17" name="Shape 13"/>
          <p:cNvSpPr/>
          <p:nvPr/>
        </p:nvSpPr>
        <p:spPr>
          <a:xfrm>
            <a:off x="6181725" y="6330434"/>
            <a:ext cx="7753350" cy="87963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6378178" y="6455926"/>
            <a:ext cx="3479959" cy="3143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5"/>
              </a:lnSpc>
              <a:buNone/>
            </a:pPr>
            <a:r>
              <a:rPr lang="en-US" sz="154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Social Interaction</a:t>
            </a:r>
            <a:endParaRPr lang="en-US" sz="1547" dirty="0"/>
          </a:p>
        </p:txBody>
      </p:sp>
      <p:sp>
        <p:nvSpPr>
          <p:cNvPr id="19" name="Text 15"/>
          <p:cNvSpPr/>
          <p:nvPr/>
        </p:nvSpPr>
        <p:spPr>
          <a:xfrm>
            <a:off x="10258663" y="6455926"/>
            <a:ext cx="3479959" cy="6286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75"/>
              </a:lnSpc>
              <a:buNone/>
            </a:pPr>
            <a:r>
              <a:rPr lang="en-US" sz="154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Understanding and responding to human emotions and social cues.</a:t>
            </a:r>
            <a:endParaRPr lang="en-US" sz="1547" dirty="0"/>
          </a:p>
        </p:txBody>
      </p:sp>
      <p:pic>
        <p:nvPicPr>
          <p:cNvPr id="2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994469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1099446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Conclusion: The Future of AGI and Its Implications</a:t>
            </a:r>
            <a:endParaRPr lang="en-US" sz="3402" dirty="0"/>
          </a:p>
        </p:txBody>
      </p:sp>
      <p:sp>
        <p:nvSpPr>
          <p:cNvPr id="6" name="Text 2"/>
          <p:cNvSpPr/>
          <p:nvPr/>
        </p:nvSpPr>
        <p:spPr>
          <a:xfrm>
            <a:off x="6091238" y="1814513"/>
            <a:ext cx="7934325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AGI has the potential to significantly reshape our world, offering both incredible opportunities and profound challenges. Understanding its implications and navigating its development responsibly is crucial for a future where humans and AI coexist harmoniously.</a:t>
            </a:r>
            <a:endParaRPr lang="en-US" sz="1361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238" y="2838569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1238" y="344328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Automation</a:t>
            </a:r>
            <a:endParaRPr lang="en-US" sz="1701" dirty="0"/>
          </a:p>
        </p:txBody>
      </p:sp>
      <p:sp>
        <p:nvSpPr>
          <p:cNvPr id="9" name="Text 4"/>
          <p:cNvSpPr/>
          <p:nvPr/>
        </p:nvSpPr>
        <p:spPr>
          <a:xfrm>
            <a:off x="6091238" y="3816787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AGI could automate many tasks, leading to increased efficiency and productivity but also potentially displacing some jobs.</a:t>
            </a:r>
            <a:endParaRPr lang="en-US" sz="1361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238" y="4888349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1238" y="5493068"/>
            <a:ext cx="2393275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Scientific Advancement</a:t>
            </a:r>
            <a:endParaRPr lang="en-US" sz="1701" dirty="0"/>
          </a:p>
        </p:txBody>
      </p:sp>
      <p:sp>
        <p:nvSpPr>
          <p:cNvPr id="12" name="Text 6"/>
          <p:cNvSpPr/>
          <p:nvPr/>
        </p:nvSpPr>
        <p:spPr>
          <a:xfrm>
            <a:off x="6091238" y="5866567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AGI could accelerate scientific discoveries and innovations, leading to breakthroughs in fields like medicine and energy.</a:t>
            </a:r>
            <a:endParaRPr lang="en-US" sz="1361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6938129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1238" y="7542848"/>
            <a:ext cx="2929176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Environmental Sustainability</a:t>
            </a:r>
            <a:endParaRPr lang="en-US" sz="1701" dirty="0"/>
          </a:p>
        </p:txBody>
      </p:sp>
      <p:sp>
        <p:nvSpPr>
          <p:cNvPr id="15" name="Text 8"/>
          <p:cNvSpPr/>
          <p:nvPr/>
        </p:nvSpPr>
        <p:spPr>
          <a:xfrm>
            <a:off x="6091238" y="7916347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AGI could help us address pressing environmental challenges like climate change and resource scarcity.</a:t>
            </a:r>
            <a:endParaRPr lang="en-US" sz="1361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8987909"/>
            <a:ext cx="431959" cy="43195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091238" y="9592628"/>
            <a:ext cx="2277547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Ethical Considerations</a:t>
            </a:r>
            <a:endParaRPr lang="en-US" sz="1701" dirty="0"/>
          </a:p>
        </p:txBody>
      </p:sp>
      <p:sp>
        <p:nvSpPr>
          <p:cNvPr id="18" name="Text 10"/>
          <p:cNvSpPr/>
          <p:nvPr/>
        </p:nvSpPr>
        <p:spPr>
          <a:xfrm>
            <a:off x="6091238" y="9966127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must carefully consider the ethical implications of AGI, ensuring its development and use align with human values.</a:t>
            </a:r>
            <a:endParaRPr lang="en-US" sz="1361" dirty="0"/>
          </a:p>
        </p:txBody>
      </p:sp>
      <p:pic>
        <p:nvPicPr>
          <p:cNvPr id="19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2024-07-27T17:50:54Z</dcterms:created>
  <dcterms:modified xsi:type="dcterms:W3CDTF">2024-07-27T17:50:54Z</dcterms:modified>
</cp:coreProperties>
</file>